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B2792-C7C8-4458-B5AA-D45139280768}" type="datetimeFigureOut">
              <a:rPr lang="es-MX" smtClean="0"/>
              <a:t>17/05/2020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485734-B265-4E3D-A33C-78F82E20866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0364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22275" y="703263"/>
            <a:ext cx="6257925" cy="3521075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1221E5-7225-48EB-A4EE-420E7BFCF705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465562"/>
                </a:solidFill>
                <a:effectLst/>
                <a:uLnTx/>
                <a:uFillTx/>
                <a:latin typeface="Euphem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465562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32984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pPr/>
              <a:t>17/05/2020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60143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17/05/2020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68012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17/05/2020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4885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17/05/2020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78016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pPr/>
              <a:t>17/05/2020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67996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17/05/2020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44967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17/05/2020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80611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17/05/2020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6404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17/05/2020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02178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17/05/2020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32438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17/05/2020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8579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6F8EA-316C-41DE-B9A4-EDCC3A85ED9A}" type="datetimeFigureOut">
              <a:rPr lang="es-MX" smtClean="0"/>
              <a:pPr/>
              <a:t>17/05/2020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2015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2F9403F3-BE28-4228-A7DD-DADBA39620FC}"/>
              </a:ext>
            </a:extLst>
          </p:cNvPr>
          <p:cNvSpPr/>
          <p:nvPr/>
        </p:nvSpPr>
        <p:spPr>
          <a:xfrm>
            <a:off x="3034806" y="270624"/>
            <a:ext cx="7022609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ÁRBOL </a:t>
            </a:r>
            <a:r>
              <a:rPr lang="es-MX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 OBJETIVOS</a:t>
            </a:r>
            <a:endParaRPr lang="es-MX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s-MX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FONDO FEDERAL FORTAMUN 2020</a:t>
            </a:r>
            <a:endParaRPr lang="es-MX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Diagrama de flujo: proceso 19">
            <a:extLst>
              <a:ext uri="{FF2B5EF4-FFF2-40B4-BE49-F238E27FC236}">
                <a16:creationId xmlns:a16="http://schemas.microsoft.com/office/drawing/2014/main" id="{EB50B279-E696-49B4-8746-59B5586BCE96}"/>
              </a:ext>
            </a:extLst>
          </p:cNvPr>
          <p:cNvSpPr/>
          <p:nvPr/>
        </p:nvSpPr>
        <p:spPr>
          <a:xfrm>
            <a:off x="1729784" y="1024917"/>
            <a:ext cx="9918235" cy="626119"/>
          </a:xfrm>
          <a:prstGeom prst="flowChartProcess">
            <a:avLst/>
          </a:prstGeom>
          <a:solidFill>
            <a:schemeClr val="accent6">
              <a:alpha val="6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 smtClean="0">
                <a:solidFill>
                  <a:schemeClr val="tx1"/>
                </a:solidFill>
                <a:latin typeface="Euphemia"/>
              </a:rPr>
              <a:t>Fortalecimiento del municipio mediante la satisfacción de requerimientos y cumplimiento de obligaciones financieras.</a:t>
            </a:r>
            <a:endParaRPr lang="es-MX" sz="1400" b="1" dirty="0">
              <a:solidFill>
                <a:schemeClr val="tx1"/>
              </a:solidFill>
              <a:latin typeface="Euphemia"/>
            </a:endParaRPr>
          </a:p>
        </p:txBody>
      </p:sp>
      <p:sp>
        <p:nvSpPr>
          <p:cNvPr id="47" name="Diagrama de flujo: proceso 46">
            <a:extLst>
              <a:ext uri="{FF2B5EF4-FFF2-40B4-BE49-F238E27FC236}">
                <a16:creationId xmlns:a16="http://schemas.microsoft.com/office/drawing/2014/main" id="{DE4629B0-4885-45B4-B39C-D45584402278}"/>
              </a:ext>
            </a:extLst>
          </p:cNvPr>
          <p:cNvSpPr/>
          <p:nvPr/>
        </p:nvSpPr>
        <p:spPr>
          <a:xfrm rot="16200000">
            <a:off x="369943" y="1223458"/>
            <a:ext cx="1515291" cy="447338"/>
          </a:xfrm>
          <a:prstGeom prst="flowChartProcess">
            <a:avLst/>
          </a:prstGeom>
          <a:solidFill>
            <a:schemeClr val="accent6">
              <a:alpha val="60000"/>
            </a:schemeClr>
          </a:solidFill>
          <a:ln>
            <a:solidFill>
              <a:schemeClr val="accent6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OBJETIVOS</a:t>
            </a:r>
            <a:endParaRPr lang="es-MX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Diagrama de flujo: proceso 48">
            <a:extLst>
              <a:ext uri="{FF2B5EF4-FFF2-40B4-BE49-F238E27FC236}">
                <a16:creationId xmlns:a16="http://schemas.microsoft.com/office/drawing/2014/main" id="{2737F426-B990-40EF-BC1F-1AEBFF148564}"/>
              </a:ext>
            </a:extLst>
          </p:cNvPr>
          <p:cNvSpPr/>
          <p:nvPr/>
        </p:nvSpPr>
        <p:spPr>
          <a:xfrm rot="16200000">
            <a:off x="516157" y="2878424"/>
            <a:ext cx="1197077" cy="447340"/>
          </a:xfrm>
          <a:prstGeom prst="flowChartProcess">
            <a:avLst/>
          </a:prstGeom>
          <a:solidFill>
            <a:schemeClr val="accent6">
              <a:lumMod val="75000"/>
              <a:alpha val="3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MEDIOS</a:t>
            </a:r>
            <a:endParaRPr lang="es-MX" sz="1400" b="1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Conector recto de flecha 11"/>
          <p:cNvCxnSpPr>
            <a:cxnSpLocks/>
            <a:stCxn id="67" idx="0"/>
            <a:endCxn id="20" idx="2"/>
          </p:cNvCxnSpPr>
          <p:nvPr/>
        </p:nvCxnSpPr>
        <p:spPr>
          <a:xfrm flipH="1" flipV="1">
            <a:off x="6688902" y="1651036"/>
            <a:ext cx="773352" cy="1024886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/>
          <p:cNvCxnSpPr>
            <a:cxnSpLocks/>
            <a:stCxn id="33" idx="0"/>
            <a:endCxn id="20" idx="2"/>
          </p:cNvCxnSpPr>
          <p:nvPr/>
        </p:nvCxnSpPr>
        <p:spPr>
          <a:xfrm flipV="1">
            <a:off x="2439507" y="1651036"/>
            <a:ext cx="4249395" cy="1053783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de flecha 28">
            <a:extLst>
              <a:ext uri="{FF2B5EF4-FFF2-40B4-BE49-F238E27FC236}">
                <a16:creationId xmlns:a16="http://schemas.microsoft.com/office/drawing/2014/main" id="{95BC8210-4606-43D2-8910-C2019FE4EB31}"/>
              </a:ext>
            </a:extLst>
          </p:cNvPr>
          <p:cNvCxnSpPr>
            <a:cxnSpLocks/>
            <a:endCxn id="20" idx="2"/>
          </p:cNvCxnSpPr>
          <p:nvPr/>
        </p:nvCxnSpPr>
        <p:spPr>
          <a:xfrm flipV="1">
            <a:off x="4160549" y="1651036"/>
            <a:ext cx="2528353" cy="1053783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de flecha 30">
            <a:extLst>
              <a:ext uri="{FF2B5EF4-FFF2-40B4-BE49-F238E27FC236}">
                <a16:creationId xmlns:a16="http://schemas.microsoft.com/office/drawing/2014/main" id="{9671EA5A-D8FF-4E52-A2F8-C1B40F5C7554}"/>
              </a:ext>
            </a:extLst>
          </p:cNvPr>
          <p:cNvCxnSpPr>
            <a:cxnSpLocks/>
            <a:endCxn id="20" idx="2"/>
          </p:cNvCxnSpPr>
          <p:nvPr/>
        </p:nvCxnSpPr>
        <p:spPr>
          <a:xfrm flipH="1" flipV="1">
            <a:off x="6688902" y="1651036"/>
            <a:ext cx="2537775" cy="1053783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Diagrama de flujo: proceso 30">
            <a:extLst>
              <a:ext uri="{FF2B5EF4-FFF2-40B4-BE49-F238E27FC236}">
                <a16:creationId xmlns:a16="http://schemas.microsoft.com/office/drawing/2014/main" id="{578AA176-3BCD-4646-8455-0EEEA82E783B}"/>
              </a:ext>
            </a:extLst>
          </p:cNvPr>
          <p:cNvSpPr/>
          <p:nvPr/>
        </p:nvSpPr>
        <p:spPr>
          <a:xfrm>
            <a:off x="1729784" y="2704819"/>
            <a:ext cx="1419445" cy="794549"/>
          </a:xfrm>
          <a:prstGeom prst="flowChartProcess">
            <a:avLst/>
          </a:prstGeom>
          <a:solidFill>
            <a:schemeClr val="accent6">
              <a:lumMod val="75000"/>
              <a:alpha val="3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050" b="1" dirty="0" smtClean="0">
                <a:solidFill>
                  <a:srgbClr val="000000"/>
                </a:solidFill>
                <a:latin typeface="Euphemia"/>
              </a:rPr>
              <a:t>Componente 1 – Pago de obligaciones financieras.</a:t>
            </a:r>
            <a:endParaRPr lang="es-MX" sz="1050" b="1" dirty="0">
              <a:solidFill>
                <a:srgbClr val="000000"/>
              </a:solidFill>
              <a:latin typeface="Euphemia"/>
            </a:endParaRPr>
          </a:p>
        </p:txBody>
      </p:sp>
      <p:cxnSp>
        <p:nvCxnSpPr>
          <p:cNvPr id="42" name="Conector recto de flecha 41">
            <a:extLst>
              <a:ext uri="{FF2B5EF4-FFF2-40B4-BE49-F238E27FC236}">
                <a16:creationId xmlns:a16="http://schemas.microsoft.com/office/drawing/2014/main" id="{29A7D2EA-D419-4881-B6F2-89DB18F7E8ED}"/>
              </a:ext>
            </a:extLst>
          </p:cNvPr>
          <p:cNvCxnSpPr>
            <a:cxnSpLocks/>
            <a:endCxn id="20" idx="2"/>
          </p:cNvCxnSpPr>
          <p:nvPr/>
        </p:nvCxnSpPr>
        <p:spPr>
          <a:xfrm flipV="1">
            <a:off x="5815542" y="1651036"/>
            <a:ext cx="873360" cy="1074074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de flecha 53">
            <a:extLst>
              <a:ext uri="{FF2B5EF4-FFF2-40B4-BE49-F238E27FC236}">
                <a16:creationId xmlns:a16="http://schemas.microsoft.com/office/drawing/2014/main" id="{9671EA5A-D8FF-4E52-A2F8-C1B40F5C7554}"/>
              </a:ext>
            </a:extLst>
          </p:cNvPr>
          <p:cNvCxnSpPr>
            <a:cxnSpLocks/>
            <a:endCxn id="20" idx="2"/>
          </p:cNvCxnSpPr>
          <p:nvPr/>
        </p:nvCxnSpPr>
        <p:spPr>
          <a:xfrm flipH="1" flipV="1">
            <a:off x="6688902" y="1651036"/>
            <a:ext cx="4257773" cy="1052832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Diagrama de flujo: proceso 37">
            <a:extLst>
              <a:ext uri="{FF2B5EF4-FFF2-40B4-BE49-F238E27FC236}">
                <a16:creationId xmlns:a16="http://schemas.microsoft.com/office/drawing/2014/main" id="{76FC51BF-4280-4EFC-BA8B-ED62AA058D51}"/>
              </a:ext>
            </a:extLst>
          </p:cNvPr>
          <p:cNvSpPr/>
          <p:nvPr/>
        </p:nvSpPr>
        <p:spPr>
          <a:xfrm rot="16200000">
            <a:off x="-52796" y="5072697"/>
            <a:ext cx="2360769" cy="44734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Metas / ACCIONES / Actividades</a:t>
            </a:r>
          </a:p>
        </p:txBody>
      </p:sp>
      <p:sp>
        <p:nvSpPr>
          <p:cNvPr id="50" name="Diagrama de flujo: proceso 30">
            <a:extLst>
              <a:ext uri="{FF2B5EF4-FFF2-40B4-BE49-F238E27FC236}">
                <a16:creationId xmlns:a16="http://schemas.microsoft.com/office/drawing/2014/main" id="{578AA176-3BCD-4646-8455-0EEEA82E783B}"/>
              </a:ext>
            </a:extLst>
          </p:cNvPr>
          <p:cNvSpPr/>
          <p:nvPr/>
        </p:nvSpPr>
        <p:spPr>
          <a:xfrm>
            <a:off x="1701290" y="5669471"/>
            <a:ext cx="1419445" cy="794549"/>
          </a:xfrm>
          <a:prstGeom prst="flowChartProcess">
            <a:avLst/>
          </a:prstGeom>
          <a:solidFill>
            <a:schemeClr val="accent6">
              <a:lumMod val="75000"/>
              <a:alpha val="3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050" b="1" dirty="0" smtClean="0">
                <a:solidFill>
                  <a:srgbClr val="000000"/>
                </a:solidFill>
                <a:latin typeface="Euphemia"/>
              </a:rPr>
              <a:t>Actividad 1.1 – Pago de deuda pública con recursos federales.</a:t>
            </a:r>
            <a:endParaRPr lang="es-MX" sz="105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51" name="Diagrama de flujo: proceso 30">
            <a:extLst>
              <a:ext uri="{FF2B5EF4-FFF2-40B4-BE49-F238E27FC236}">
                <a16:creationId xmlns:a16="http://schemas.microsoft.com/office/drawing/2014/main" id="{578AA176-3BCD-4646-8455-0EEEA82E783B}"/>
              </a:ext>
            </a:extLst>
          </p:cNvPr>
          <p:cNvSpPr/>
          <p:nvPr/>
        </p:nvSpPr>
        <p:spPr>
          <a:xfrm>
            <a:off x="5153297" y="5633015"/>
            <a:ext cx="1419445" cy="794549"/>
          </a:xfrm>
          <a:prstGeom prst="flowChartProcess">
            <a:avLst/>
          </a:prstGeom>
          <a:solidFill>
            <a:schemeClr val="accent6">
              <a:lumMod val="75000"/>
              <a:alpha val="3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050" b="1" dirty="0" smtClean="0">
                <a:solidFill>
                  <a:srgbClr val="000000"/>
                </a:solidFill>
                <a:latin typeface="Euphemia"/>
              </a:rPr>
              <a:t>Actividad 3.1 – Conexión de red de agua potable.</a:t>
            </a:r>
            <a:endParaRPr lang="es-MX" sz="105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52" name="Diagrama de flujo: proceso 30">
            <a:extLst>
              <a:ext uri="{FF2B5EF4-FFF2-40B4-BE49-F238E27FC236}">
                <a16:creationId xmlns:a16="http://schemas.microsoft.com/office/drawing/2014/main" id="{578AA176-3BCD-4646-8455-0EEEA82E783B}"/>
              </a:ext>
            </a:extLst>
          </p:cNvPr>
          <p:cNvSpPr/>
          <p:nvPr/>
        </p:nvSpPr>
        <p:spPr>
          <a:xfrm>
            <a:off x="6733219" y="5682203"/>
            <a:ext cx="1419445" cy="794549"/>
          </a:xfrm>
          <a:prstGeom prst="flowChartProcess">
            <a:avLst/>
          </a:prstGeom>
          <a:solidFill>
            <a:schemeClr val="accent6">
              <a:lumMod val="75000"/>
              <a:alpha val="3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050" b="1" dirty="0" smtClean="0">
                <a:solidFill>
                  <a:srgbClr val="000000"/>
                </a:solidFill>
                <a:latin typeface="Euphemia"/>
              </a:rPr>
              <a:t>Actividad 4.1 – Construcción de infraestructura para descarga de aguas residuales.</a:t>
            </a:r>
            <a:endParaRPr lang="es-MX" sz="105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53" name="Diagrama de flujo: proceso 30">
            <a:extLst>
              <a:ext uri="{FF2B5EF4-FFF2-40B4-BE49-F238E27FC236}">
                <a16:creationId xmlns:a16="http://schemas.microsoft.com/office/drawing/2014/main" id="{578AA176-3BCD-4646-8455-0EEEA82E783B}"/>
              </a:ext>
            </a:extLst>
          </p:cNvPr>
          <p:cNvSpPr/>
          <p:nvPr/>
        </p:nvSpPr>
        <p:spPr>
          <a:xfrm>
            <a:off x="8476501" y="5708944"/>
            <a:ext cx="1500402" cy="794549"/>
          </a:xfrm>
          <a:prstGeom prst="flowChartProcess">
            <a:avLst/>
          </a:prstGeom>
          <a:solidFill>
            <a:schemeClr val="accent6">
              <a:lumMod val="75000"/>
              <a:alpha val="3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050" b="1" dirty="0" smtClean="0">
                <a:solidFill>
                  <a:srgbClr val="000000"/>
                </a:solidFill>
                <a:latin typeface="Euphemia"/>
              </a:rPr>
              <a:t>Actividad 5.1 – Actualización de sistemas de recaudación locales.</a:t>
            </a:r>
            <a:endParaRPr lang="es-MX" sz="105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55" name="Diagrama de flujo: proceso 30">
            <a:extLst>
              <a:ext uri="{FF2B5EF4-FFF2-40B4-BE49-F238E27FC236}">
                <a16:creationId xmlns:a16="http://schemas.microsoft.com/office/drawing/2014/main" id="{578AA176-3BCD-4646-8455-0EEEA82E783B}"/>
              </a:ext>
            </a:extLst>
          </p:cNvPr>
          <p:cNvSpPr/>
          <p:nvPr/>
        </p:nvSpPr>
        <p:spPr>
          <a:xfrm>
            <a:off x="10231386" y="5708944"/>
            <a:ext cx="1489646" cy="794548"/>
          </a:xfrm>
          <a:prstGeom prst="flowChartProcess">
            <a:avLst/>
          </a:prstGeom>
          <a:solidFill>
            <a:schemeClr val="accent6">
              <a:lumMod val="75000"/>
              <a:alpha val="3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050" b="1" dirty="0" smtClean="0">
                <a:solidFill>
                  <a:srgbClr val="000000"/>
                </a:solidFill>
                <a:latin typeface="Euphemia"/>
              </a:rPr>
              <a:t>Actividad 6.1 – Realización de obras de mantenimiento de infraestructura.</a:t>
            </a:r>
            <a:endParaRPr lang="es-MX" sz="105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56" name="Diagrama de flujo: proceso 30">
            <a:extLst>
              <a:ext uri="{FF2B5EF4-FFF2-40B4-BE49-F238E27FC236}">
                <a16:creationId xmlns:a16="http://schemas.microsoft.com/office/drawing/2014/main" id="{578AA176-3BCD-4646-8455-0EEEA82E783B}"/>
              </a:ext>
            </a:extLst>
          </p:cNvPr>
          <p:cNvSpPr/>
          <p:nvPr/>
        </p:nvSpPr>
        <p:spPr>
          <a:xfrm>
            <a:off x="2581995" y="4297681"/>
            <a:ext cx="1441065" cy="1240970"/>
          </a:xfrm>
          <a:prstGeom prst="flowChartProcess">
            <a:avLst/>
          </a:prstGeom>
          <a:solidFill>
            <a:schemeClr val="accent6">
              <a:lumMod val="75000"/>
              <a:alpha val="3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Actividad 2.1 – Pago de nómina a elementos </a:t>
            </a: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policiacos </a:t>
            </a: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del municipio.</a:t>
            </a:r>
          </a:p>
        </p:txBody>
      </p:sp>
      <p:cxnSp>
        <p:nvCxnSpPr>
          <p:cNvPr id="36" name="Conector recto de flecha 35"/>
          <p:cNvCxnSpPr>
            <a:stCxn id="50" idx="0"/>
            <a:endCxn id="33" idx="2"/>
          </p:cNvCxnSpPr>
          <p:nvPr/>
        </p:nvCxnSpPr>
        <p:spPr>
          <a:xfrm flipV="1">
            <a:off x="2411013" y="3499368"/>
            <a:ext cx="28494" cy="21701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Conector recto de flecha 57"/>
          <p:cNvCxnSpPr>
            <a:stCxn id="51" idx="0"/>
          </p:cNvCxnSpPr>
          <p:nvPr/>
        </p:nvCxnSpPr>
        <p:spPr>
          <a:xfrm flipV="1">
            <a:off x="5863020" y="3469537"/>
            <a:ext cx="1" cy="21634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Conector recto de flecha 58"/>
          <p:cNvCxnSpPr>
            <a:stCxn id="53" idx="0"/>
          </p:cNvCxnSpPr>
          <p:nvPr/>
        </p:nvCxnSpPr>
        <p:spPr>
          <a:xfrm flipH="1" flipV="1">
            <a:off x="9207047" y="3522034"/>
            <a:ext cx="19655" cy="21869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Conector recto de flecha 59"/>
          <p:cNvCxnSpPr>
            <a:stCxn id="55" idx="0"/>
          </p:cNvCxnSpPr>
          <p:nvPr/>
        </p:nvCxnSpPr>
        <p:spPr>
          <a:xfrm flipV="1">
            <a:off x="10976209" y="3494342"/>
            <a:ext cx="5297" cy="22146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Conector recto de flecha 60"/>
          <p:cNvCxnSpPr>
            <a:stCxn id="56" idx="0"/>
            <a:endCxn id="62" idx="2"/>
          </p:cNvCxnSpPr>
          <p:nvPr/>
        </p:nvCxnSpPr>
        <p:spPr>
          <a:xfrm flipV="1">
            <a:off x="3302528" y="3472702"/>
            <a:ext cx="925180" cy="8249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Conector recto de flecha 39"/>
          <p:cNvCxnSpPr/>
          <p:nvPr/>
        </p:nvCxnSpPr>
        <p:spPr>
          <a:xfrm flipV="1">
            <a:off x="7412902" y="3807625"/>
            <a:ext cx="20846" cy="18253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Multiplicar 37"/>
          <p:cNvSpPr/>
          <p:nvPr/>
        </p:nvSpPr>
        <p:spPr>
          <a:xfrm>
            <a:off x="10119391" y="2285124"/>
            <a:ext cx="1848598" cy="1580606"/>
          </a:xfrm>
          <a:prstGeom prst="mathMultiply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9" name="Multiplicar 38"/>
          <p:cNvSpPr/>
          <p:nvPr/>
        </p:nvSpPr>
        <p:spPr>
          <a:xfrm>
            <a:off x="4891842" y="2318374"/>
            <a:ext cx="1848598" cy="1580606"/>
          </a:xfrm>
          <a:prstGeom prst="mathMultiply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1" name="Multiplicar 40"/>
          <p:cNvSpPr/>
          <p:nvPr/>
        </p:nvSpPr>
        <p:spPr>
          <a:xfrm>
            <a:off x="6528932" y="5277394"/>
            <a:ext cx="1848598" cy="1580606"/>
          </a:xfrm>
          <a:prstGeom prst="mathMultiply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3" name="Multiplicar 42"/>
          <p:cNvSpPr/>
          <p:nvPr/>
        </p:nvSpPr>
        <p:spPr>
          <a:xfrm>
            <a:off x="5009543" y="5277394"/>
            <a:ext cx="1848598" cy="1580606"/>
          </a:xfrm>
          <a:prstGeom prst="mathMultiply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4" name="Multiplicar 43"/>
          <p:cNvSpPr/>
          <p:nvPr/>
        </p:nvSpPr>
        <p:spPr>
          <a:xfrm>
            <a:off x="8448774" y="5315916"/>
            <a:ext cx="1848598" cy="1580606"/>
          </a:xfrm>
          <a:prstGeom prst="mathMultiply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8" name="Multiplicar 47"/>
          <p:cNvSpPr/>
          <p:nvPr/>
        </p:nvSpPr>
        <p:spPr>
          <a:xfrm>
            <a:off x="10119391" y="5289174"/>
            <a:ext cx="1848598" cy="1580606"/>
          </a:xfrm>
          <a:prstGeom prst="mathMultiply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7" name="Diagrama de flujo: proceso 30">
            <a:extLst>
              <a:ext uri="{FF2B5EF4-FFF2-40B4-BE49-F238E27FC236}">
                <a16:creationId xmlns:a16="http://schemas.microsoft.com/office/drawing/2014/main" id="{578AA176-3BCD-4646-8455-0EEEA82E783B}"/>
              </a:ext>
            </a:extLst>
          </p:cNvPr>
          <p:cNvSpPr/>
          <p:nvPr/>
        </p:nvSpPr>
        <p:spPr>
          <a:xfrm>
            <a:off x="4302882" y="4297681"/>
            <a:ext cx="1372971" cy="1240969"/>
          </a:xfrm>
          <a:prstGeom prst="flowChartProcess">
            <a:avLst/>
          </a:prstGeom>
          <a:solidFill>
            <a:schemeClr val="accent6">
              <a:lumMod val="75000"/>
              <a:alpha val="3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Actividad 2.2 – Adquisición de combustible para unidades motrices de las corporaciones policiacas del municipio.</a:t>
            </a:r>
            <a:endParaRPr lang="es-MX" sz="1000" b="1" dirty="0">
              <a:solidFill>
                <a:srgbClr val="000000"/>
              </a:solidFill>
              <a:latin typeface="Euphemia"/>
            </a:endParaRPr>
          </a:p>
        </p:txBody>
      </p:sp>
      <p:cxnSp>
        <p:nvCxnSpPr>
          <p:cNvPr id="11" name="Conector recto de flecha 10"/>
          <p:cNvCxnSpPr>
            <a:stCxn id="57" idx="0"/>
            <a:endCxn id="62" idx="2"/>
          </p:cNvCxnSpPr>
          <p:nvPr/>
        </p:nvCxnSpPr>
        <p:spPr>
          <a:xfrm flipH="1" flipV="1">
            <a:off x="4227708" y="3472702"/>
            <a:ext cx="761660" cy="8249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2" name="Diagrama de flujo: proceso 33">
            <a:extLst>
              <a:ext uri="{FF2B5EF4-FFF2-40B4-BE49-F238E27FC236}">
                <a16:creationId xmlns:a16="http://schemas.microsoft.com/office/drawing/2014/main" id="{0DB8B3F5-CCEB-47FD-89BD-1893C06D425B}"/>
              </a:ext>
            </a:extLst>
          </p:cNvPr>
          <p:cNvSpPr/>
          <p:nvPr/>
        </p:nvSpPr>
        <p:spPr>
          <a:xfrm>
            <a:off x="3467160" y="2678151"/>
            <a:ext cx="1521096" cy="794551"/>
          </a:xfrm>
          <a:prstGeom prst="flowChartProcess">
            <a:avLst/>
          </a:prstGeom>
          <a:solidFill>
            <a:schemeClr val="accent6">
              <a:lumMod val="75000"/>
              <a:alpha val="3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050" b="1" dirty="0" smtClean="0">
                <a:solidFill>
                  <a:srgbClr val="000000"/>
                </a:solidFill>
                <a:latin typeface="Euphemia"/>
              </a:rPr>
              <a:t>Componente 2 - Necesidades de seguridad pública atendidas.</a:t>
            </a:r>
            <a:endParaRPr lang="es-MX" sz="105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63" name="Diagrama de flujo: proceso 30">
            <a:extLst>
              <a:ext uri="{FF2B5EF4-FFF2-40B4-BE49-F238E27FC236}">
                <a16:creationId xmlns:a16="http://schemas.microsoft.com/office/drawing/2014/main" id="{B930EC93-57E7-4CA6-A173-6FF22B7D88AC}"/>
              </a:ext>
            </a:extLst>
          </p:cNvPr>
          <p:cNvSpPr/>
          <p:nvPr/>
        </p:nvSpPr>
        <p:spPr>
          <a:xfrm>
            <a:off x="5148857" y="2675922"/>
            <a:ext cx="1443220" cy="794550"/>
          </a:xfrm>
          <a:prstGeom prst="flowChartProcess">
            <a:avLst/>
          </a:prstGeom>
          <a:solidFill>
            <a:schemeClr val="accent6">
              <a:lumMod val="75000"/>
              <a:alpha val="3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050" b="1" dirty="0" smtClean="0">
                <a:solidFill>
                  <a:srgbClr val="000000"/>
                </a:solidFill>
                <a:latin typeface="Euphemia"/>
              </a:rPr>
              <a:t>Componente 3 - Pago de derechos y aprovechamientos por concepto de agua.</a:t>
            </a:r>
            <a:endParaRPr lang="es-MX" sz="105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64" name="Diagrama de flujo: proceso 30">
            <a:extLst>
              <a:ext uri="{FF2B5EF4-FFF2-40B4-BE49-F238E27FC236}">
                <a16:creationId xmlns:a16="http://schemas.microsoft.com/office/drawing/2014/main" id="{7C8459CC-6201-4EB0-B246-25EFCFF03424}"/>
              </a:ext>
            </a:extLst>
          </p:cNvPr>
          <p:cNvSpPr/>
          <p:nvPr/>
        </p:nvSpPr>
        <p:spPr>
          <a:xfrm>
            <a:off x="10232929" y="2693490"/>
            <a:ext cx="1489646" cy="793600"/>
          </a:xfrm>
          <a:prstGeom prst="flowChartProcess">
            <a:avLst/>
          </a:prstGeom>
          <a:solidFill>
            <a:schemeClr val="accent6">
              <a:lumMod val="75000"/>
              <a:alpha val="3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050" b="1" dirty="0" smtClean="0">
                <a:solidFill>
                  <a:srgbClr val="000000"/>
                </a:solidFill>
                <a:latin typeface="Euphemia"/>
              </a:rPr>
              <a:t>Componente 6 - Infraestructura con mantenimiento.</a:t>
            </a:r>
            <a:endParaRPr lang="es-MX" sz="105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65" name="Diagrama de flujo: proceso 30">
            <a:extLst>
              <a:ext uri="{FF2B5EF4-FFF2-40B4-BE49-F238E27FC236}">
                <a16:creationId xmlns:a16="http://schemas.microsoft.com/office/drawing/2014/main" id="{5DF4CC25-1303-4771-A491-1339FBE0727F}"/>
              </a:ext>
            </a:extLst>
          </p:cNvPr>
          <p:cNvSpPr/>
          <p:nvPr/>
        </p:nvSpPr>
        <p:spPr>
          <a:xfrm>
            <a:off x="8429058" y="2700742"/>
            <a:ext cx="1493470" cy="793600"/>
          </a:xfrm>
          <a:prstGeom prst="flowChartProcess">
            <a:avLst/>
          </a:prstGeom>
          <a:solidFill>
            <a:schemeClr val="accent6">
              <a:lumMod val="75000"/>
              <a:alpha val="3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050" b="1" dirty="0" smtClean="0">
                <a:solidFill>
                  <a:srgbClr val="000000"/>
                </a:solidFill>
                <a:latin typeface="Euphemia"/>
              </a:rPr>
              <a:t>Componente 5 -Sistemas de recaudación local modernos.</a:t>
            </a:r>
            <a:endParaRPr lang="es-MX" sz="105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67" name="Diagrama de flujo: proceso 33">
            <a:extLst>
              <a:ext uri="{FF2B5EF4-FFF2-40B4-BE49-F238E27FC236}">
                <a16:creationId xmlns:a16="http://schemas.microsoft.com/office/drawing/2014/main" id="{0DB8B3F5-CCEB-47FD-89BD-1893C06D425B}"/>
              </a:ext>
            </a:extLst>
          </p:cNvPr>
          <p:cNvSpPr/>
          <p:nvPr/>
        </p:nvSpPr>
        <p:spPr>
          <a:xfrm>
            <a:off x="6731685" y="2675922"/>
            <a:ext cx="1461137" cy="1131703"/>
          </a:xfrm>
          <a:prstGeom prst="flowChartProcess">
            <a:avLst/>
          </a:prstGeom>
          <a:solidFill>
            <a:schemeClr val="accent6">
              <a:lumMod val="75000"/>
              <a:alpha val="3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050" b="1" dirty="0" smtClean="0">
                <a:solidFill>
                  <a:srgbClr val="000000"/>
                </a:solidFill>
                <a:latin typeface="Euphemia"/>
              </a:rPr>
              <a:t>Componente 4 - Pago </a:t>
            </a:r>
            <a:r>
              <a:rPr lang="es-MX" sz="1050" b="1" dirty="0">
                <a:solidFill>
                  <a:srgbClr val="000000"/>
                </a:solidFill>
                <a:latin typeface="Euphemia"/>
              </a:rPr>
              <a:t>de derechos y aprovechamientos por concepto </a:t>
            </a:r>
            <a:r>
              <a:rPr lang="es-MX" sz="1050" b="1" dirty="0" smtClean="0">
                <a:solidFill>
                  <a:srgbClr val="000000"/>
                </a:solidFill>
                <a:latin typeface="Euphemia"/>
              </a:rPr>
              <a:t>de descarga de aguas residuales.</a:t>
            </a:r>
            <a:endParaRPr lang="es-MX" sz="105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68" name="Multiplicar 67"/>
          <p:cNvSpPr/>
          <p:nvPr/>
        </p:nvSpPr>
        <p:spPr>
          <a:xfrm>
            <a:off x="8270768" y="2258382"/>
            <a:ext cx="1848598" cy="1580606"/>
          </a:xfrm>
          <a:prstGeom prst="mathMultiply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9" name="Multiplicar 68"/>
          <p:cNvSpPr/>
          <p:nvPr/>
        </p:nvSpPr>
        <p:spPr>
          <a:xfrm>
            <a:off x="6443440" y="2223675"/>
            <a:ext cx="1848598" cy="1580606"/>
          </a:xfrm>
          <a:prstGeom prst="mathMultiply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27031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0" grpId="0" animBg="1"/>
      <p:bldP spid="47" grpId="0" animBg="1"/>
      <p:bldP spid="49" grpId="0" animBg="1"/>
      <p:bldP spid="33" grpId="0" animBg="1"/>
      <p:bldP spid="45" grpId="0" animBg="1"/>
      <p:bldP spid="50" grpId="0" animBg="1"/>
      <p:bldP spid="51" grpId="0" animBg="1"/>
      <p:bldP spid="52" grpId="0" animBg="1"/>
      <p:bldP spid="53" grpId="0" animBg="1"/>
      <p:bldP spid="55" grpId="0" animBg="1"/>
      <p:bldP spid="56" grpId="0" animBg="1"/>
      <p:bldP spid="57" grpId="0" animBg="1"/>
      <p:bldP spid="62" grpId="0" animBg="1"/>
      <p:bldP spid="63" grpId="0" animBg="1"/>
      <p:bldP spid="64" grpId="0" animBg="1"/>
      <p:bldP spid="65" grpId="0" animBg="1"/>
      <p:bldP spid="67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3084</TotalTime>
  <Words>173</Words>
  <Application>Microsoft Office PowerPoint</Application>
  <PresentationFormat>Panorámica</PresentationFormat>
  <Paragraphs>20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Euphemia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Martín Campa</dc:creator>
  <cp:lastModifiedBy>Martín Campa</cp:lastModifiedBy>
  <cp:revision>88</cp:revision>
  <dcterms:created xsi:type="dcterms:W3CDTF">2020-01-30T03:52:29Z</dcterms:created>
  <dcterms:modified xsi:type="dcterms:W3CDTF">2020-05-18T02:07:27Z</dcterms:modified>
</cp:coreProperties>
</file>